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75"/>
  </p:notesMasterIdLst>
  <p:sldIdLst>
    <p:sldId id="10466" r:id="rId5"/>
    <p:sldId id="10468" r:id="rId6"/>
    <p:sldId id="957" r:id="rId7"/>
    <p:sldId id="958" r:id="rId8"/>
    <p:sldId id="328" r:id="rId9"/>
    <p:sldId id="10470" r:id="rId10"/>
    <p:sldId id="371" r:id="rId11"/>
    <p:sldId id="10469" r:id="rId12"/>
    <p:sldId id="962" r:id="rId13"/>
    <p:sldId id="1005" r:id="rId14"/>
    <p:sldId id="589" r:id="rId15"/>
    <p:sldId id="534" r:id="rId16"/>
    <p:sldId id="574" r:id="rId17"/>
    <p:sldId id="536" r:id="rId18"/>
    <p:sldId id="537" r:id="rId19"/>
    <p:sldId id="545" r:id="rId20"/>
    <p:sldId id="535" r:id="rId21"/>
    <p:sldId id="546" r:id="rId22"/>
    <p:sldId id="543" r:id="rId23"/>
    <p:sldId id="544" r:id="rId24"/>
    <p:sldId id="541" r:id="rId25"/>
    <p:sldId id="539" r:id="rId26"/>
    <p:sldId id="565" r:id="rId27"/>
    <p:sldId id="547" r:id="rId28"/>
    <p:sldId id="548" r:id="rId29"/>
    <p:sldId id="550" r:id="rId30"/>
    <p:sldId id="585" r:id="rId31"/>
    <p:sldId id="555" r:id="rId32"/>
    <p:sldId id="558" r:id="rId33"/>
    <p:sldId id="556" r:id="rId34"/>
    <p:sldId id="554" r:id="rId35"/>
    <p:sldId id="557" r:id="rId36"/>
    <p:sldId id="559" r:id="rId37"/>
    <p:sldId id="560" r:id="rId38"/>
    <p:sldId id="561" r:id="rId39"/>
    <p:sldId id="549" r:id="rId40"/>
    <p:sldId id="551" r:id="rId41"/>
    <p:sldId id="552" r:id="rId42"/>
    <p:sldId id="553" r:id="rId43"/>
    <p:sldId id="562" r:id="rId44"/>
    <p:sldId id="563" r:id="rId45"/>
    <p:sldId id="564" r:id="rId46"/>
    <p:sldId id="566" r:id="rId47"/>
    <p:sldId id="570" r:id="rId48"/>
    <p:sldId id="571" r:id="rId49"/>
    <p:sldId id="572" r:id="rId50"/>
    <p:sldId id="583" r:id="rId51"/>
    <p:sldId id="584" r:id="rId52"/>
    <p:sldId id="576" r:id="rId53"/>
    <p:sldId id="575" r:id="rId54"/>
    <p:sldId id="567" r:id="rId55"/>
    <p:sldId id="568" r:id="rId56"/>
    <p:sldId id="569" r:id="rId57"/>
    <p:sldId id="588" r:id="rId58"/>
    <p:sldId id="10472" r:id="rId59"/>
    <p:sldId id="10473" r:id="rId60"/>
    <p:sldId id="10474" r:id="rId61"/>
    <p:sldId id="10475" r:id="rId62"/>
    <p:sldId id="10476" r:id="rId63"/>
    <p:sldId id="10477" r:id="rId64"/>
    <p:sldId id="10478" r:id="rId65"/>
    <p:sldId id="10479" r:id="rId66"/>
    <p:sldId id="10480" r:id="rId67"/>
    <p:sldId id="10481" r:id="rId68"/>
    <p:sldId id="10482" r:id="rId69"/>
    <p:sldId id="10471" r:id="rId70"/>
    <p:sldId id="10463" r:id="rId71"/>
    <p:sldId id="10483" r:id="rId72"/>
    <p:sldId id="822" r:id="rId73"/>
    <p:sldId id="1046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28"/>
            <p14:sldId id="104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89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Bonus" id="{3472D92C-E9F6-49A6-B620-F89770A32955}">
          <p14:sldIdLst>
            <p14:sldId id="10472"/>
            <p14:sldId id="10473"/>
            <p14:sldId id="10474"/>
            <p14:sldId id="10475"/>
            <p14:sldId id="10476"/>
            <p14:sldId id="10477"/>
            <p14:sldId id="10478"/>
            <p14:sldId id="10479"/>
            <p14:sldId id="10480"/>
            <p14:sldId id="10481"/>
            <p14:sldId id="10482"/>
          </p14:sldIdLst>
        </p14:section>
        <p14:section name="END" id="{7C6F5A12-C61C-4AF0-BEF8-A0A107FBF5E2}">
          <p14:sldIdLst>
            <p14:sldId id="10471"/>
            <p14:sldId id="10463"/>
            <p14:sldId id="10483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4" autoAdjust="0"/>
    <p:restoredTop sz="88597" autoAdjust="0"/>
  </p:normalViewPr>
  <p:slideViewPr>
    <p:cSldViewPr snapToGrid="0">
      <p:cViewPr varScale="1">
        <p:scale>
          <a:sx n="76" d="100"/>
          <a:sy n="76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userId="461d7124ec7a38ad" providerId="LiveId" clId="{AC29D422-D116-4E87-A202-8454CE527D7D}"/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6/10/2019 12:33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25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6/10/2019 12:33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455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</a:t>
            </a:r>
            <a:r>
              <a:rPr lang="en-US">
                <a:hlinkClick r:id="rId4"/>
              </a:rPr>
              <a:t>/business</a:t>
            </a:r>
            <a:endParaRPr lang="en-US"/>
          </a:p>
          <a:p>
            <a:endParaRPr lang="en-US" dirty="0"/>
          </a:p>
          <a:p>
            <a:r>
              <a:rPr lang="en-US" dirty="0"/>
              <a:t>[fleitasarts.com](http://fleitasarts.com)</a:t>
            </a:r>
          </a:p>
          <a:p>
            <a:r>
              <a:rPr lang="en-US" dirty="0"/>
              <a:t>[aiilab.microsoft.com](https://ailab.microsoft.com)</a:t>
            </a:r>
          </a:p>
          <a:p>
            <a:r>
              <a:rPr lang="en-US" dirty="0"/>
              <a:t>SQL Server R Services Samples: Microsoft Repo (https://github.com/Microsoft/SQL-Server-R-Services-Samples)</a:t>
            </a:r>
          </a:p>
          <a:p>
            <a:r>
              <a:rPr lang="en-US" dirty="0"/>
              <a:t>Pre-Trained ML Models: [Install in SQL Server](https://docs.microsoft.com/sql/advanced-analytics/r/install-pretrained-models-sql-server)</a:t>
            </a:r>
          </a:p>
          <a:p>
            <a:r>
              <a:rPr lang="en-US" dirty="0"/>
              <a:t>SQL Server Machine Learning Services: [Tutorials](http://aka.ms/mlsqldev)</a:t>
            </a:r>
          </a:p>
          <a:p>
            <a:r>
              <a:rPr lang="en-US" dirty="0"/>
              <a:t>SQL Server Components to Support Python: [Interaction of Components](https://docs.microsoft.com/sql/advanced-analytics/python/new-components-in-sql-server-to-support-python-integration?view=sql-server-2017)</a:t>
            </a:r>
          </a:p>
          <a:p>
            <a:r>
              <a:rPr lang="en-US" dirty="0"/>
              <a:t>Threading ML: [Logistic Regression](https://docs.microsoft.com/machine-learning-server/python-reference/microsoftml/rx-logistic-regression)</a:t>
            </a:r>
          </a:p>
          <a:p>
            <a:r>
              <a:rPr lang="en-US" dirty="0"/>
              <a:t>Resource Governor: [Alter External Resource Pool](https://docs.microsoft.com/sql/advanced-analytics/r/how-to-create-a-resource-pool-for-r?view=sql-server-2017)</a:t>
            </a:r>
          </a:p>
          <a:p>
            <a:r>
              <a:rPr lang="en-US" dirty="0"/>
              <a:t>Interactive deep learning: [Learn alert](https://aka.ms/AA3dz6b)</a:t>
            </a:r>
          </a:p>
          <a:p>
            <a:r>
              <a:rPr lang="en-US" dirty="0"/>
              <a:t>[aka.ms/</a:t>
            </a:r>
            <a:r>
              <a:rPr lang="en-US" dirty="0" err="1"/>
              <a:t>sqlworkshops</a:t>
            </a:r>
            <a:r>
              <a:rPr lang="en-US" dirty="0"/>
              <a:t>](https://aka.ms/sqlworkshops)</a:t>
            </a:r>
          </a:p>
          <a:p>
            <a:r>
              <a:rPr lang="en-US" dirty="0"/>
              <a:t>[aka.ms/ss19](https://aka.ms/ss19)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6/10/2019 12:33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6/10/2019 12:33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fleitasar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ass.org/Community/Groups/VirtualGroups.aspx" TargetMode="External"/><Relationship Id="rId13" Type="http://schemas.openxmlformats.org/officeDocument/2006/relationships/hyperlink" Target="https://sqlpass.org/PASSChapters/VirtualChapters.aspx" TargetMode="External"/><Relationship Id="rId1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hyperlink" Target="https://sqlpass.org/Events/24HoursofPASS.aspx" TargetMode="External"/><Relationship Id="rId12" Type="http://schemas.openxmlformats.org/officeDocument/2006/relationships/hyperlink" Target="http://sqlpass.org/Events/24HoursofPASS.aspx" TargetMode="External"/><Relationship Id="rId17" Type="http://schemas.openxmlformats.org/officeDocument/2006/relationships/image" Target="../media/image7.png"/><Relationship Id="rId2" Type="http://schemas.openxmlformats.org/officeDocument/2006/relationships/image" Target="../media/image17.png"/><Relationship Id="rId16" Type="http://schemas.openxmlformats.org/officeDocument/2006/relationships/image" Target="../media/image6.png"/><Relationship Id="rId20" Type="http://schemas.openxmlformats.org/officeDocument/2006/relationships/hyperlink" Target="https://www.pass.org/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sqlpass.org/PASSChapters.aspx" TargetMode="External"/><Relationship Id="rId11" Type="http://schemas.openxmlformats.org/officeDocument/2006/relationships/hyperlink" Target="https://pass.org/" TargetMode="External"/><Relationship Id="rId5" Type="http://schemas.openxmlformats.org/officeDocument/2006/relationships/hyperlink" Target="https://sqlsaturday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pass.org/Community/GetInvolved/Volunteers.aspx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hyperlink" Target="https://pass.org/marathon/2018/analytics/About.aspx" TargetMode="External"/><Relationship Id="rId1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7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sqlml19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python/new-components-in-sql-server-to-support-python-integration?view=sql-server-2017" TargetMode="External"/><Relationship Id="rId18" Type="http://schemas.openxmlformats.org/officeDocument/2006/relationships/hyperlink" Target="https://aka.ms/ss19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4.svg"/><Relationship Id="rId12" Type="http://schemas.openxmlformats.org/officeDocument/2006/relationships/hyperlink" Target="http://aka.ms/mlsqldev" TargetMode="External"/><Relationship Id="rId17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aka.ms/AA3dz6b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s://docs.microsoft.com/sql/advanced-analytics/r/install-pretrained-models-sql-server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r/how-to-create-a-resource-pool-for-r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://ailab.microsoft.com/" TargetMode="External"/><Relationship Id="rId14" Type="http://schemas.openxmlformats.org/officeDocument/2006/relationships/hyperlink" Target="https://docs.microsoft.com/machine-learning-server/python-reference/microsoftml/rx-logistic-regressi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sqlml19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5.png"/><Relationship Id="rId14" Type="http://schemas.openxmlformats.org/officeDocument/2006/relationships/hyperlink" Target="http://fleitasarts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5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4.png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States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753B0388-55E1-4834-A4D6-18FE8479874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9F6C1F12-C581-4980-B5FE-937C26EB14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59" r="13927"/>
          <a:stretch/>
        </p:blipFill>
        <p:spPr>
          <a:xfrm>
            <a:off x="7246620" y="-3"/>
            <a:ext cx="4945380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  <a:p>
            <a:pPr lvl="0">
              <a:defRPr/>
            </a:pPr>
            <a:r>
              <a:rPr lang="en-US" sz="2800" dirty="0"/>
              <a:t>Bonus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EA723-FC28-4915-803F-342E6A4C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51045"/>
          <a:stretch/>
        </p:blipFill>
        <p:spPr>
          <a:xfrm>
            <a:off x="-25149" y="-24681"/>
            <a:ext cx="5992562" cy="6880162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BBE557-19F7-406B-A318-83A759BBC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0"/>
          <a:stretch/>
        </p:blipFill>
        <p:spPr>
          <a:xfrm>
            <a:off x="3324762" y="-24681"/>
            <a:ext cx="2660070" cy="6882681"/>
          </a:xfrm>
          <a:prstGeom prst="rect">
            <a:avLst/>
          </a:prstGeom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BCEC4C96-3B45-4B20-9112-38CAC30AA5B2}"/>
              </a:ext>
            </a:extLst>
          </p:cNvPr>
          <p:cNvSpPr/>
          <p:nvPr/>
        </p:nvSpPr>
        <p:spPr>
          <a:xfrm>
            <a:off x="98221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hlinkClick r:id="rId6"/>
            <a:extLst>
              <a:ext uri="{FF2B5EF4-FFF2-40B4-BE49-F238E27FC236}">
                <a16:creationId xmlns:a16="http://schemas.microsoft.com/office/drawing/2014/main" id="{6B9EBF26-F428-4CD2-8918-F68F9D8CB207}"/>
              </a:ext>
            </a:extLst>
          </p:cNvPr>
          <p:cNvSpPr/>
          <p:nvPr/>
        </p:nvSpPr>
        <p:spPr>
          <a:xfrm>
            <a:off x="76758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hlinkClick r:id="rId7"/>
            <a:extLst>
              <a:ext uri="{FF2B5EF4-FFF2-40B4-BE49-F238E27FC236}">
                <a16:creationId xmlns:a16="http://schemas.microsoft.com/office/drawing/2014/main" id="{73E523CC-7E3F-4BC9-9EA0-6C8C3951DEF6}"/>
              </a:ext>
            </a:extLst>
          </p:cNvPr>
          <p:cNvSpPr/>
          <p:nvPr/>
        </p:nvSpPr>
        <p:spPr>
          <a:xfrm>
            <a:off x="55295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8"/>
            <a:extLst>
              <a:ext uri="{FF2B5EF4-FFF2-40B4-BE49-F238E27FC236}">
                <a16:creationId xmlns:a16="http://schemas.microsoft.com/office/drawing/2014/main" id="{448A8854-9FF1-4024-9DB8-A5C864E45421}"/>
              </a:ext>
            </a:extLst>
          </p:cNvPr>
          <p:cNvSpPr/>
          <p:nvPr/>
        </p:nvSpPr>
        <p:spPr>
          <a:xfrm>
            <a:off x="55295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1790AD32-7EB9-4828-9FEC-D6ACC3EC7B56}"/>
              </a:ext>
            </a:extLst>
          </p:cNvPr>
          <p:cNvSpPr/>
          <p:nvPr/>
        </p:nvSpPr>
        <p:spPr>
          <a:xfrm>
            <a:off x="76758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10"/>
            <a:extLst>
              <a:ext uri="{FF2B5EF4-FFF2-40B4-BE49-F238E27FC236}">
                <a16:creationId xmlns:a16="http://schemas.microsoft.com/office/drawing/2014/main" id="{9B48B629-6953-47EC-A163-297EE7728573}"/>
              </a:ext>
            </a:extLst>
          </p:cNvPr>
          <p:cNvSpPr/>
          <p:nvPr/>
        </p:nvSpPr>
        <p:spPr>
          <a:xfrm>
            <a:off x="98221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hlinkClick r:id="rId11"/>
            <a:extLst>
              <a:ext uri="{FF2B5EF4-FFF2-40B4-BE49-F238E27FC236}">
                <a16:creationId xmlns:a16="http://schemas.microsoft.com/office/drawing/2014/main" id="{701BF384-D110-4A4A-8942-68D6B23A100B}"/>
              </a:ext>
            </a:extLst>
          </p:cNvPr>
          <p:cNvSpPr/>
          <p:nvPr/>
        </p:nvSpPr>
        <p:spPr>
          <a:xfrm>
            <a:off x="546100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hlinkClick r:id="rId12"/>
            <a:extLst>
              <a:ext uri="{FF2B5EF4-FFF2-40B4-BE49-F238E27FC236}">
                <a16:creationId xmlns:a16="http://schemas.microsoft.com/office/drawing/2014/main" id="{D486EA98-1549-407C-821F-B89F82977B15}"/>
              </a:ext>
            </a:extLst>
          </p:cNvPr>
          <p:cNvSpPr/>
          <p:nvPr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webinar events </a:t>
            </a:r>
          </a:p>
        </p:txBody>
      </p:sp>
      <p:sp>
        <p:nvSpPr>
          <p:cNvPr id="28" name="Rectangle 27">
            <a:hlinkClick r:id="rId5"/>
            <a:extLst>
              <a:ext uri="{FF2B5EF4-FFF2-40B4-BE49-F238E27FC236}">
                <a16:creationId xmlns:a16="http://schemas.microsoft.com/office/drawing/2014/main" id="{939777BE-540E-45DE-9E64-C0E40D1B7C3E}"/>
              </a:ext>
            </a:extLst>
          </p:cNvPr>
          <p:cNvSpPr/>
          <p:nvPr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1-day local training events</a:t>
            </a:r>
          </a:p>
        </p:txBody>
      </p:sp>
      <p:sp>
        <p:nvSpPr>
          <p:cNvPr id="29" name="Rectangle 28">
            <a:hlinkClick r:id="rId6"/>
            <a:extLst>
              <a:ext uri="{FF2B5EF4-FFF2-40B4-BE49-F238E27FC236}">
                <a16:creationId xmlns:a16="http://schemas.microsoft.com/office/drawing/2014/main" id="{F21E2878-37A5-4488-AD2B-39D4E7A7D3EF}"/>
              </a:ext>
            </a:extLst>
          </p:cNvPr>
          <p:cNvSpPr/>
          <p:nvPr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user groups around the world</a:t>
            </a:r>
          </a:p>
        </p:txBody>
      </p:sp>
      <p:sp>
        <p:nvSpPr>
          <p:cNvPr id="30" name="Rectangle 29">
            <a:hlinkClick r:id="rId13"/>
            <a:extLst>
              <a:ext uri="{FF2B5EF4-FFF2-40B4-BE49-F238E27FC236}">
                <a16:creationId xmlns:a16="http://schemas.microsoft.com/office/drawing/2014/main" id="{37B1EBC2-D7F5-48BD-92B3-C6650B7ED32D}"/>
              </a:ext>
            </a:extLst>
          </p:cNvPr>
          <p:cNvSpPr/>
          <p:nvPr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special interest user groups </a:t>
            </a:r>
          </a:p>
        </p:txBody>
      </p:sp>
      <p:sp>
        <p:nvSpPr>
          <p:cNvPr id="31" name="Rectangle 30">
            <a:hlinkClick r:id="rId9"/>
            <a:extLst>
              <a:ext uri="{FF2B5EF4-FFF2-40B4-BE49-F238E27FC236}">
                <a16:creationId xmlns:a16="http://schemas.microsoft.com/office/drawing/2014/main" id="{FF20609A-EC33-4E94-B583-25071CB2CDDC}"/>
              </a:ext>
            </a:extLst>
          </p:cNvPr>
          <p:cNvSpPr/>
          <p:nvPr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analytics training </a:t>
            </a:r>
          </a:p>
        </p:txBody>
      </p:sp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A7D861DA-C943-4285-B9F5-6B711EB68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5" b="-10982"/>
          <a:stretch/>
        </p:blipFill>
        <p:spPr>
          <a:xfrm>
            <a:off x="9910150" y="4011046"/>
            <a:ext cx="1172772" cy="1363432"/>
          </a:xfrm>
          <a:prstGeom prst="rect">
            <a:avLst/>
          </a:prstGeom>
        </p:spPr>
      </p:pic>
      <p:sp>
        <p:nvSpPr>
          <p:cNvPr id="33" name="Rectangle 32">
            <a:hlinkClick r:id="rId10"/>
            <a:extLst>
              <a:ext uri="{FF2B5EF4-FFF2-40B4-BE49-F238E27FC236}">
                <a16:creationId xmlns:a16="http://schemas.microsoft.com/office/drawing/2014/main" id="{56D50DA9-D28D-4CDB-BC59-5131EF73113E}"/>
              </a:ext>
            </a:extLst>
          </p:cNvPr>
          <p:cNvSpPr/>
          <p:nvPr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involved</a:t>
            </a:r>
          </a:p>
        </p:txBody>
      </p:sp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27827799-3970-4BB5-B560-717AD59F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2" t="8177" r="4042" b="8264"/>
          <a:stretch/>
        </p:blipFill>
        <p:spPr>
          <a:xfrm>
            <a:off x="5590584" y="1257300"/>
            <a:ext cx="1343616" cy="1261244"/>
          </a:xfrm>
          <a:prstGeom prst="rect">
            <a:avLst/>
          </a:prstGeom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CB85F959-2FCC-4072-ADA9-E23E9504F35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0" t="13627" r="24245" b="13173"/>
          <a:stretch/>
        </p:blipFill>
        <p:spPr>
          <a:xfrm>
            <a:off x="7912744" y="1257296"/>
            <a:ext cx="925864" cy="1261245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D963A13B-ADFC-40C1-A984-C4617A69F9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12047" r="8818" b="13419"/>
          <a:stretch/>
        </p:blipFill>
        <p:spPr>
          <a:xfrm>
            <a:off x="9817152" y="1257296"/>
            <a:ext cx="1404620" cy="1261245"/>
          </a:xfrm>
          <a:prstGeom prst="rect">
            <a:avLst/>
          </a:prstGeom>
        </p:spPr>
      </p:pic>
      <p:pic>
        <p:nvPicPr>
          <p:cNvPr id="37" name="Picture 36">
            <a:hlinkClick r:id="rId13"/>
            <a:extLst>
              <a:ext uri="{FF2B5EF4-FFF2-40B4-BE49-F238E27FC236}">
                <a16:creationId xmlns:a16="http://schemas.microsoft.com/office/drawing/2014/main" id="{28410633-AD5A-42D4-BCF8-2355CCB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8" t="11108" r="22299" b="11307"/>
          <a:stretch/>
        </p:blipFill>
        <p:spPr>
          <a:xfrm>
            <a:off x="5737736" y="4011046"/>
            <a:ext cx="987341" cy="1363432"/>
          </a:xfrm>
          <a:prstGeom prst="rect">
            <a:avLst/>
          </a:prstGeom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A286C412-9576-45C7-B8E9-123F0DF6D4A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7" t="10355" r="7094" b="12042"/>
          <a:stretch/>
        </p:blipFill>
        <p:spPr>
          <a:xfrm>
            <a:off x="7674445" y="4051300"/>
            <a:ext cx="1406055" cy="129220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455947-805A-4301-BDAF-7756017D7FC8}"/>
              </a:ext>
            </a:extLst>
          </p:cNvPr>
          <p:cNvCxnSpPr>
            <a:cxnSpLocks/>
          </p:cNvCxnSpPr>
          <p:nvPr/>
        </p:nvCxnSpPr>
        <p:spPr>
          <a:xfrm flipH="1">
            <a:off x="5580567" y="3589305"/>
            <a:ext cx="591062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D705C7D9-7753-46F1-B24C-FF08E39FEF0E}"/>
              </a:ext>
            </a:extLst>
          </p:cNvPr>
          <p:cNvSpPr txBox="1">
            <a:spLocks/>
          </p:cNvSpPr>
          <p:nvPr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5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Explore everything PASS has to offer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F5D8C-4C2B-42DD-808E-6668EFC18FF6}"/>
              </a:ext>
            </a:extLst>
          </p:cNvPr>
          <p:cNvSpPr/>
          <p:nvPr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PASS.org</a:t>
            </a:r>
          </a:p>
        </p:txBody>
      </p:sp>
      <p:sp>
        <p:nvSpPr>
          <p:cNvPr id="44" name="Rectangle 43">
            <a:hlinkClick r:id="rId20"/>
            <a:extLst>
              <a:ext uri="{FF2B5EF4-FFF2-40B4-BE49-F238E27FC236}">
                <a16:creationId xmlns:a16="http://schemas.microsoft.com/office/drawing/2014/main" id="{F371711E-4370-4254-A8E0-16D1B18FF20F}"/>
              </a:ext>
            </a:extLst>
          </p:cNvPr>
          <p:cNvSpPr/>
          <p:nvPr/>
        </p:nvSpPr>
        <p:spPr>
          <a:xfrm>
            <a:off x="546099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1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26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"/>
            <a:ext cx="12192000" cy="685684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453775" y="1562844"/>
            <a:ext cx="1366250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8076676" y="1562844"/>
            <a:ext cx="535192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826769" y="1562844"/>
            <a:ext cx="457726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9498807" y="1562844"/>
            <a:ext cx="635794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10348913" y="1562844"/>
            <a:ext cx="708343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10266681" y="1783556"/>
            <a:ext cx="790575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600200" y="521345"/>
            <a:ext cx="175323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950263" y="1480826"/>
            <a:ext cx="1815797" cy="40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280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Bonus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(ADS Notebook, Python and Cognitive API)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sqlml19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177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aka.ms/ss19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sqlml19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4632</TotalTime>
  <Words>1042</Words>
  <Application>Microsoft Office PowerPoint</Application>
  <PresentationFormat>Widescreen</PresentationFormat>
  <Paragraphs>162</Paragraphs>
  <Slides>70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70</vt:i4>
      </vt:variant>
    </vt:vector>
  </HeadingPairs>
  <TitlesOfParts>
    <vt:vector size="86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[AppDBDev]_HiramFleitas_Realtime_Sentiment_Prediction_SQLServer</dc:title>
  <dc:creator>Hiram Fleitas</dc:creator>
  <cp:keywords>Cognitive API, Azure Data Studio, Machine Learning, SQL Server</cp:keywords>
  <cp:lastModifiedBy>Hiram Fleitas</cp:lastModifiedBy>
  <cp:revision>71</cp:revision>
  <dcterms:created xsi:type="dcterms:W3CDTF">2019-02-28T01:49:39Z</dcterms:created>
  <dcterms:modified xsi:type="dcterms:W3CDTF">2019-06-10T16:41:01Z</dcterms:modified>
  <cp:category>Machine Learning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